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15"/>
  </p:notesMasterIdLst>
  <p:handoutMasterIdLst>
    <p:handoutMasterId r:id="rId16"/>
  </p:handoutMasterIdLst>
  <p:sldIdLst>
    <p:sldId id="274" r:id="rId2"/>
    <p:sldId id="336" r:id="rId3"/>
    <p:sldId id="369" r:id="rId4"/>
    <p:sldId id="375" r:id="rId5"/>
    <p:sldId id="367" r:id="rId6"/>
    <p:sldId id="370" r:id="rId7"/>
    <p:sldId id="371" r:id="rId8"/>
    <p:sldId id="372" r:id="rId9"/>
    <p:sldId id="373" r:id="rId10"/>
    <p:sldId id="374" r:id="rId11"/>
    <p:sldId id="376" r:id="rId12"/>
    <p:sldId id="363" r:id="rId13"/>
    <p:sldId id="365" r:id="rId14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2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E1"/>
    <a:srgbClr val="F8CDC4"/>
    <a:srgbClr val="F3AD9F"/>
    <a:srgbClr val="D688D2"/>
    <a:srgbClr val="E24E3E"/>
    <a:srgbClr val="792D25"/>
    <a:srgbClr val="A85136"/>
    <a:srgbClr val="CFA3C5"/>
    <a:srgbClr val="C10DC1"/>
    <a:srgbClr val="FE7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8889"/>
  </p:normalViewPr>
  <p:slideViewPr>
    <p:cSldViewPr snapToGrid="0">
      <p:cViewPr>
        <p:scale>
          <a:sx n="70" d="100"/>
          <a:sy n="70" d="100"/>
        </p:scale>
        <p:origin x="32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"/>
    </p:cViewPr>
  </p:sorterViewPr>
  <p:notesViewPr>
    <p:cSldViewPr snapToGrid="0">
      <p:cViewPr varScale="1">
        <p:scale>
          <a:sx n="61" d="100"/>
          <a:sy n="61" d="100"/>
        </p:scale>
        <p:origin x="337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D85B240-865B-4C38-9F33-041FBD01BA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8F06A4-D22D-4B63-B7FF-845BB0318F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C8CCF-98D8-45D9-BDB3-E0A42DBA987C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5AE19A-1ED3-42CD-90D8-26419C2E3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1229E4-70FC-495E-9F8E-E7A769B31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1077E-BBCB-4323-9096-40322CCCC1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66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Uitleg hierbij is</a:t>
            </a:r>
            <a:r>
              <a:rPr lang="nl-NL" baseline="0" dirty="0" smtClean="0"/>
              <a:t> dat als je een aantal gegevens hebt het een kwestie is van invullen en goed doorrekenen.</a:t>
            </a:r>
          </a:p>
          <a:p>
            <a:r>
              <a:rPr lang="nl-NL" baseline="0" dirty="0" smtClean="0"/>
              <a:t>Als je teruggaat rekenen vanaf de omzet </a:t>
            </a:r>
            <a:r>
              <a:rPr lang="nl-NL" baseline="0" dirty="0" err="1" smtClean="0"/>
              <a:t>incl</a:t>
            </a:r>
            <a:r>
              <a:rPr lang="nl-NL" baseline="0" dirty="0" smtClean="0"/>
              <a:t> btw ligt het gevaar dat je netto-omzet bij het </a:t>
            </a:r>
            <a:r>
              <a:rPr lang="nl-NL" baseline="0" dirty="0" err="1" smtClean="0"/>
              <a:t>berekene</a:t>
            </a:r>
            <a:r>
              <a:rPr lang="nl-NL" baseline="0" dirty="0" smtClean="0"/>
              <a:t>. van de korting en bruto omzet ook op 100% stelt. Dit even verduidelijken als is het maar ter info 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097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185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722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59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70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Herstel van eerdere fout met bruto</a:t>
            </a:r>
            <a:r>
              <a:rPr lang="nl-NL" baseline="0" dirty="0" smtClean="0"/>
              <a:t>- en netto gewichten.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3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05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243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66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678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56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38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90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5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05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687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2247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28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044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10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8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3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16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06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320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26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91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36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27-9-2019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2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keepsmilingenglish.com/2015/07/confusing-verbs-14-7-verbs-followed-by-infinitive-and-ing-form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3" name="Afbeelding 2" descr="Het Dagverblijf · Vroeg beginnen is het nieuwe doorhalen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104" y="964295"/>
            <a:ext cx="4792718" cy="479271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4318256" y="4782208"/>
            <a:ext cx="1944414" cy="483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oomdiagram: Magnetische schijf 21"/>
          <p:cNvSpPr/>
          <p:nvPr/>
        </p:nvSpPr>
        <p:spPr>
          <a:xfrm>
            <a:off x="3473327" y="3988298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543255" y="4475552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Netto-omzet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5357684" y="5471128"/>
            <a:ext cx="1844594" cy="1088136"/>
          </a:xfrm>
          <a:prstGeom prst="flowChartMagneticDisk">
            <a:avLst/>
          </a:prstGeom>
          <a:solidFill>
            <a:srgbClr val="FBE5E1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5457021" y="5876696"/>
            <a:ext cx="164591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Omzet </a:t>
            </a:r>
            <a:r>
              <a:rPr lang="nl-NL" sz="2000" dirty="0" err="1" smtClean="0"/>
              <a:t>incl</a:t>
            </a:r>
            <a:r>
              <a:rPr lang="nl-NL" sz="2000" dirty="0" smtClean="0"/>
              <a:t> btw</a:t>
            </a:r>
            <a:endParaRPr lang="nl-NL" sz="2000" dirty="0"/>
          </a:p>
        </p:txBody>
      </p:sp>
      <p:sp>
        <p:nvSpPr>
          <p:cNvPr id="18" name="Stroomdiagram: Magnetische schijf 17"/>
          <p:cNvSpPr/>
          <p:nvPr/>
        </p:nvSpPr>
        <p:spPr>
          <a:xfrm>
            <a:off x="5355563" y="4740478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5425491" y="5227732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61335" y="619242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 1</a:t>
            </a:r>
            <a:endParaRPr lang="nl-NL" sz="2800" dirty="0"/>
          </a:p>
        </p:txBody>
      </p:sp>
      <p:sp>
        <p:nvSpPr>
          <p:cNvPr id="14" name="Stroomdiagram: Magnetische schijf 13"/>
          <p:cNvSpPr/>
          <p:nvPr/>
        </p:nvSpPr>
        <p:spPr>
          <a:xfrm>
            <a:off x="3472233" y="3261030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636550" y="3747887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16" name="Stroomdiagram: Magnetische schijf 15"/>
          <p:cNvSpPr/>
          <p:nvPr/>
        </p:nvSpPr>
        <p:spPr>
          <a:xfrm>
            <a:off x="3472213" y="2582899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472213" y="3001471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Bruto-omzet</a:t>
            </a:r>
            <a:endParaRPr lang="nl-NL" sz="2000" dirty="0"/>
          </a:p>
        </p:txBody>
      </p:sp>
      <p:sp>
        <p:nvSpPr>
          <p:cNvPr id="24" name="Stroomdiagram: Magnetische schijf 23"/>
          <p:cNvSpPr/>
          <p:nvPr/>
        </p:nvSpPr>
        <p:spPr>
          <a:xfrm>
            <a:off x="5353442" y="4045112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5423370" y="4532366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Netto-omzet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2093609" y="4413230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94%</a:t>
            </a:r>
            <a:endParaRPr lang="nl-NL" sz="2000" dirty="0"/>
          </a:p>
        </p:txBody>
      </p:sp>
      <p:sp>
        <p:nvSpPr>
          <p:cNvPr id="27" name="Tekstvak 26"/>
          <p:cNvSpPr txBox="1"/>
          <p:nvPr/>
        </p:nvSpPr>
        <p:spPr>
          <a:xfrm>
            <a:off x="2207908" y="3673452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6%</a:t>
            </a:r>
            <a:endParaRPr lang="nl-NL" sz="2000" dirty="0"/>
          </a:p>
        </p:txBody>
      </p:sp>
      <p:sp>
        <p:nvSpPr>
          <p:cNvPr id="28" name="Tekstvak 27"/>
          <p:cNvSpPr txBox="1"/>
          <p:nvPr/>
        </p:nvSpPr>
        <p:spPr>
          <a:xfrm>
            <a:off x="2031000" y="2986540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29" name="Tekstvak 28"/>
          <p:cNvSpPr txBox="1"/>
          <p:nvPr/>
        </p:nvSpPr>
        <p:spPr>
          <a:xfrm>
            <a:off x="7137097" y="5944599"/>
            <a:ext cx="1081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121%</a:t>
            </a:r>
            <a:endParaRPr lang="nl-NL" sz="2000" dirty="0"/>
          </a:p>
        </p:txBody>
      </p:sp>
      <p:sp>
        <p:nvSpPr>
          <p:cNvPr id="30" name="Tekstvak 29"/>
          <p:cNvSpPr txBox="1"/>
          <p:nvPr/>
        </p:nvSpPr>
        <p:spPr>
          <a:xfrm>
            <a:off x="7137097" y="5197060"/>
            <a:ext cx="1230447" cy="400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21%</a:t>
            </a:r>
            <a:endParaRPr lang="nl-NL" sz="2000" dirty="0"/>
          </a:p>
        </p:txBody>
      </p:sp>
      <p:sp>
        <p:nvSpPr>
          <p:cNvPr id="31" name="Tekstvak 30"/>
          <p:cNvSpPr txBox="1"/>
          <p:nvPr/>
        </p:nvSpPr>
        <p:spPr>
          <a:xfrm>
            <a:off x="6727657" y="4517909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pic>
        <p:nvPicPr>
          <p:cNvPr id="32" name="Afbeelding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436" y="344201"/>
            <a:ext cx="6624449" cy="3280130"/>
          </a:xfrm>
          <a:prstGeom prst="rect">
            <a:avLst/>
          </a:prstGeom>
        </p:spPr>
      </p:pic>
      <p:sp>
        <p:nvSpPr>
          <p:cNvPr id="33" name="Tekstvak 32"/>
          <p:cNvSpPr txBox="1"/>
          <p:nvPr/>
        </p:nvSpPr>
        <p:spPr>
          <a:xfrm>
            <a:off x="727012" y="4410842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€ 21.304</a:t>
            </a:r>
            <a:endParaRPr lang="nl-NL" sz="2000" dirty="0"/>
          </a:p>
        </p:txBody>
      </p:sp>
      <p:sp>
        <p:nvSpPr>
          <p:cNvPr id="34" name="Tekstvak 33"/>
          <p:cNvSpPr txBox="1"/>
          <p:nvPr/>
        </p:nvSpPr>
        <p:spPr>
          <a:xfrm>
            <a:off x="804584" y="367584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  1.296</a:t>
            </a:r>
            <a:endParaRPr lang="nl-NL" sz="2000" dirty="0"/>
          </a:p>
        </p:txBody>
      </p:sp>
      <p:sp>
        <p:nvSpPr>
          <p:cNvPr id="35" name="Tekstvak 34"/>
          <p:cNvSpPr txBox="1"/>
          <p:nvPr/>
        </p:nvSpPr>
        <p:spPr>
          <a:xfrm>
            <a:off x="627676" y="2988928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€ 21.600</a:t>
            </a:r>
            <a:endParaRPr lang="nl-NL" sz="2000" dirty="0"/>
          </a:p>
        </p:txBody>
      </p:sp>
      <p:sp>
        <p:nvSpPr>
          <p:cNvPr id="36" name="Tekstvak 35"/>
          <p:cNvSpPr txBox="1"/>
          <p:nvPr/>
        </p:nvSpPr>
        <p:spPr>
          <a:xfrm>
            <a:off x="8718332" y="5945831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€ 25.777,84</a:t>
            </a:r>
            <a:endParaRPr lang="nl-NL" sz="2000" dirty="0"/>
          </a:p>
        </p:txBody>
      </p:sp>
      <p:sp>
        <p:nvSpPr>
          <p:cNvPr id="37" name="Tekstvak 36"/>
          <p:cNvSpPr txBox="1"/>
          <p:nvPr/>
        </p:nvSpPr>
        <p:spPr>
          <a:xfrm>
            <a:off x="8697623" y="5204737"/>
            <a:ext cx="1667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 4.473,84</a:t>
            </a:r>
            <a:endParaRPr lang="nl-NL" sz="2000" dirty="0"/>
          </a:p>
        </p:txBody>
      </p:sp>
      <p:sp>
        <p:nvSpPr>
          <p:cNvPr id="38" name="Tekstvak 37"/>
          <p:cNvSpPr txBox="1"/>
          <p:nvPr/>
        </p:nvSpPr>
        <p:spPr>
          <a:xfrm>
            <a:off x="8435580" y="4502149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€ 21.304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9597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50232" y="759004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 2</a:t>
            </a:r>
            <a:endParaRPr 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29514" y="1525732"/>
            <a:ext cx="10632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Rik verkoopt 75 telefoons voor verkoopprijs inclusief btw van €302,50. Het btw-tarief is 21%</a:t>
            </a:r>
          </a:p>
          <a:p>
            <a:endParaRPr lang="nl-NL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AutoNum type="alphaLcParenR"/>
            </a:pP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 de omzet inclusief btw</a:t>
            </a:r>
          </a:p>
          <a:p>
            <a:pPr marL="457200" indent="-457200">
              <a:buAutoNum type="alphaLcParenR"/>
            </a:pP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 de omzet</a:t>
            </a:r>
            <a:endParaRPr lang="nl-NL" sz="20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29514" y="3577757"/>
            <a:ext cx="1063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Uitwerking a</a:t>
            </a:r>
          </a:p>
          <a:p>
            <a:r>
              <a:rPr lang="nl-NL" sz="2000" dirty="0" smtClean="0"/>
              <a:t>Omzet inclusief btw = 75 x 302,50 = € 22.687,50</a:t>
            </a:r>
            <a:endParaRPr lang="nl-NL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529511" y="5517947"/>
            <a:ext cx="2261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Omzet inclusief btw</a:t>
            </a:r>
            <a:endParaRPr lang="nl-NL" sz="1600" dirty="0"/>
          </a:p>
        </p:txBody>
      </p:sp>
      <p:sp>
        <p:nvSpPr>
          <p:cNvPr id="10" name="Tekstvak 9"/>
          <p:cNvSpPr txBox="1"/>
          <p:nvPr/>
        </p:nvSpPr>
        <p:spPr>
          <a:xfrm>
            <a:off x="529512" y="5204859"/>
            <a:ext cx="1923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BTW</a:t>
            </a:r>
            <a:endParaRPr lang="nl-NL" sz="1600" dirty="0"/>
          </a:p>
        </p:txBody>
      </p:sp>
      <p:sp>
        <p:nvSpPr>
          <p:cNvPr id="11" name="Tekstvak 10"/>
          <p:cNvSpPr txBox="1"/>
          <p:nvPr/>
        </p:nvSpPr>
        <p:spPr>
          <a:xfrm>
            <a:off x="529512" y="4889062"/>
            <a:ext cx="1923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Omzet</a:t>
            </a:r>
            <a:endParaRPr lang="nl-NL" sz="1600" dirty="0"/>
          </a:p>
        </p:txBody>
      </p:sp>
      <p:sp>
        <p:nvSpPr>
          <p:cNvPr id="12" name="Tekstvak 11"/>
          <p:cNvSpPr txBox="1"/>
          <p:nvPr/>
        </p:nvSpPr>
        <p:spPr>
          <a:xfrm>
            <a:off x="2748951" y="5543413"/>
            <a:ext cx="1340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€ </a:t>
            </a:r>
            <a:r>
              <a:rPr lang="nl-NL" sz="1600" dirty="0" smtClean="0"/>
              <a:t>22.687,50</a:t>
            </a:r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2712604" y="5207535"/>
            <a:ext cx="1340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€   3.937,50</a:t>
            </a:r>
            <a:endParaRPr lang="nl-NL" sz="1600" dirty="0"/>
          </a:p>
        </p:txBody>
      </p:sp>
      <p:sp>
        <p:nvSpPr>
          <p:cNvPr id="15" name="Tekstvak 14"/>
          <p:cNvSpPr txBox="1"/>
          <p:nvPr/>
        </p:nvSpPr>
        <p:spPr>
          <a:xfrm>
            <a:off x="2725522" y="4909143"/>
            <a:ext cx="1340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€ 18.750,00</a:t>
            </a:r>
            <a:endParaRPr lang="nl-NL" sz="1600" dirty="0"/>
          </a:p>
        </p:txBody>
      </p:sp>
      <p:sp>
        <p:nvSpPr>
          <p:cNvPr id="16" name="Tekstvak 15"/>
          <p:cNvSpPr txBox="1"/>
          <p:nvPr/>
        </p:nvSpPr>
        <p:spPr>
          <a:xfrm>
            <a:off x="4083697" y="5517947"/>
            <a:ext cx="843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121%</a:t>
            </a:r>
            <a:endParaRPr lang="nl-NL" sz="1600" dirty="0"/>
          </a:p>
        </p:txBody>
      </p:sp>
      <p:sp>
        <p:nvSpPr>
          <p:cNvPr id="17" name="Tekstvak 16"/>
          <p:cNvSpPr txBox="1"/>
          <p:nvPr/>
        </p:nvSpPr>
        <p:spPr>
          <a:xfrm>
            <a:off x="4081983" y="5191757"/>
            <a:ext cx="706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  </a:t>
            </a:r>
            <a:r>
              <a:rPr lang="nl-NL" sz="1600" dirty="0" smtClean="0"/>
              <a:t>21%</a:t>
            </a:r>
            <a:endParaRPr lang="nl-NL" sz="1600" dirty="0"/>
          </a:p>
        </p:txBody>
      </p:sp>
      <p:sp>
        <p:nvSpPr>
          <p:cNvPr id="18" name="Tekstvak 17"/>
          <p:cNvSpPr txBox="1"/>
          <p:nvPr/>
        </p:nvSpPr>
        <p:spPr>
          <a:xfrm>
            <a:off x="4089020" y="4911751"/>
            <a:ext cx="84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100%</a:t>
            </a:r>
            <a:endParaRPr lang="nl-NL" sz="1600" dirty="0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2712603" y="5546089"/>
            <a:ext cx="2096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3965961" y="4868981"/>
            <a:ext cx="0" cy="935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529514" y="4367898"/>
            <a:ext cx="5125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Uitwerking b – invullen wat je weet</a:t>
            </a:r>
            <a:endParaRPr lang="nl-NL" sz="2000" dirty="0"/>
          </a:p>
        </p:txBody>
      </p:sp>
      <p:sp>
        <p:nvSpPr>
          <p:cNvPr id="23" name="Tekstvak 22"/>
          <p:cNvSpPr txBox="1"/>
          <p:nvPr/>
        </p:nvSpPr>
        <p:spPr>
          <a:xfrm>
            <a:off x="4856275" y="5207535"/>
            <a:ext cx="255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(</a:t>
            </a:r>
            <a:r>
              <a:rPr lang="nl-NL" sz="1600" dirty="0" smtClean="0"/>
              <a:t>22.687,50 </a:t>
            </a:r>
            <a:r>
              <a:rPr lang="nl-NL" sz="1600" dirty="0" smtClean="0"/>
              <a:t>/ 121) x 21</a:t>
            </a:r>
            <a:endParaRPr lang="nl-NL" sz="1600" dirty="0"/>
          </a:p>
        </p:txBody>
      </p:sp>
      <p:sp>
        <p:nvSpPr>
          <p:cNvPr id="24" name="Tekstvak 23"/>
          <p:cNvSpPr txBox="1"/>
          <p:nvPr/>
        </p:nvSpPr>
        <p:spPr>
          <a:xfrm>
            <a:off x="4856275" y="4887912"/>
            <a:ext cx="2427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(</a:t>
            </a:r>
            <a:r>
              <a:rPr lang="nl-NL" sz="1600" dirty="0" smtClean="0"/>
              <a:t>22.687,50 </a:t>
            </a:r>
            <a:r>
              <a:rPr lang="nl-NL" sz="1600" dirty="0" smtClean="0"/>
              <a:t>/ 121) x 100</a:t>
            </a:r>
            <a:endParaRPr lang="nl-NL" sz="1600" dirty="0"/>
          </a:p>
        </p:txBody>
      </p:sp>
      <p:sp>
        <p:nvSpPr>
          <p:cNvPr id="26" name="Ovaal 25"/>
          <p:cNvSpPr/>
          <p:nvPr/>
        </p:nvSpPr>
        <p:spPr>
          <a:xfrm>
            <a:off x="2728645" y="4868981"/>
            <a:ext cx="1271751" cy="430924"/>
          </a:xfrm>
          <a:prstGeom prst="ellipse">
            <a:avLst/>
          </a:prstGeom>
          <a:solidFill>
            <a:srgbClr val="EB9F9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45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1" grpId="0"/>
      <p:bldP spid="23" grpId="0"/>
      <p:bldP spid="24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90246" y="3047125"/>
            <a:ext cx="62751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</a:p>
          <a:p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 01-10-19</a:t>
            </a:r>
          </a:p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Opgave 45 t/m 61</a:t>
            </a:r>
            <a:endParaRPr lang="nl-NL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pic>
        <p:nvPicPr>
          <p:cNvPr id="7" name="Afbeelding 6" descr="Philippine Civil Engineering Review Tips and Guides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038" y="609601"/>
            <a:ext cx="3817496" cy="58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9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4 Everyday Tips to Help You Practice Your English | Grammarl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774" y="1202723"/>
            <a:ext cx="5873872" cy="309151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2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B5ED7B4-628A-4A24-9FC3-C2104176B8A4}"/>
              </a:ext>
            </a:extLst>
          </p:cNvPr>
          <p:cNvSpPr txBox="1"/>
          <p:nvPr/>
        </p:nvSpPr>
        <p:spPr>
          <a:xfrm>
            <a:off x="1192405" y="1747100"/>
            <a:ext cx="66180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Vandaag hebben we het gehad over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 5 omzet en korting over de omzet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Volgende les </a:t>
            </a: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Start paragraaf 1.6 IWO</a:t>
            </a:r>
          </a:p>
          <a:p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zijn de opgaven. Alles via classroom</a:t>
            </a:r>
            <a:endParaRPr lang="nl-NL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</p:spTree>
    <p:extLst>
      <p:ext uri="{BB962C8B-B14F-4D97-AF65-F5344CB8AC3E}">
        <p14:creationId xmlns:p14="http://schemas.microsoft.com/office/powerpoint/2010/main" val="35597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E163C6D-54BD-4DDC-82F2-5CE59E9FDAAF}"/>
              </a:ext>
            </a:extLst>
          </p:cNvPr>
          <p:cNvSpPr/>
          <p:nvPr/>
        </p:nvSpPr>
        <p:spPr>
          <a:xfrm>
            <a:off x="787457" y="1965881"/>
            <a:ext cx="8072764" cy="25545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Terugblik 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 </a:t>
            </a: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behandelen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Oefenen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Afsluiting les en vooruitblik next </a:t>
            </a:r>
            <a:r>
              <a:rPr lang="nl-NL" sz="3200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lesson</a:t>
            </a:r>
            <a:endParaRPr lang="nl-NL" sz="3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Afbeelding 2" descr="Afbeelding met binnen, zitten, zwart, scherm&#10;&#10;Automatisch gegenereerde beschrijving">
            <a:extLst>
              <a:ext uri="{FF2B5EF4-FFF2-40B4-BE49-F238E27FC236}">
                <a16:creationId xmlns:a16="http://schemas.microsoft.com/office/drawing/2014/main" id="{7796F18D-0C7E-8D4F-8C52-A464559E672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 rot="10084242">
            <a:off x="6727416" y="3071349"/>
            <a:ext cx="3667895" cy="295549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DA11AD8-1E93-254E-A62D-E4F772496B78}"/>
              </a:ext>
            </a:extLst>
          </p:cNvPr>
          <p:cNvSpPr txBox="1"/>
          <p:nvPr/>
        </p:nvSpPr>
        <p:spPr>
          <a:xfrm>
            <a:off x="267354" y="6627162"/>
            <a:ext cx="4838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hlinkClick r:id="rId4" tooltip="http://keepsmilingenglish.com/2015/07/confusing-verbs-14-7-verbs-followed-by-infinitive-and-ing-forms/"/>
              </a:rPr>
              <a:t>Deze foto</a:t>
            </a:r>
            <a:r>
              <a:rPr lang="nl-NL" sz="900" dirty="0"/>
              <a:t> van Onbekende auteur is </a:t>
            </a:r>
            <a:r>
              <a:rPr lang="nl-NL" sz="900" dirty="0" err="1"/>
              <a:t>gelicentieerd</a:t>
            </a:r>
            <a:r>
              <a:rPr lang="nl-NL" sz="900" dirty="0"/>
              <a:t> onder </a:t>
            </a:r>
            <a:r>
              <a:rPr lang="nl-NL" sz="900" dirty="0">
                <a:hlinkClick r:id="rId5" tooltip="https://creativecommons.org/licenses/by-nc/3.0/"/>
              </a:rPr>
              <a:t>CC BY-NC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5754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11405" y="604100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1.4 Inkopen</a:t>
            </a:r>
            <a:endParaRPr lang="nl-NL" sz="2800" dirty="0"/>
          </a:p>
        </p:txBody>
      </p:sp>
      <p:sp>
        <p:nvSpPr>
          <p:cNvPr id="22" name="Titel 1">
            <a:extLst>
              <a:ext uri="{FF2B5EF4-FFF2-40B4-BE49-F238E27FC236}">
                <a16:creationId xmlns:a16="http://schemas.microsoft.com/office/drawing/2014/main" id="{B5BF4BD0-39F6-4EE8-A32C-915F78F1D2C7}"/>
              </a:ext>
            </a:extLst>
          </p:cNvPr>
          <p:cNvSpPr txBox="1">
            <a:spLocks/>
          </p:cNvSpPr>
          <p:nvPr/>
        </p:nvSpPr>
        <p:spPr>
          <a:xfrm>
            <a:off x="58152" y="3182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23" name="Stroomdiagram: Magnetische schijf 22"/>
          <p:cNvSpPr/>
          <p:nvPr/>
        </p:nvSpPr>
        <p:spPr>
          <a:xfrm>
            <a:off x="1792047" y="5190124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1805287" y="5675103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 gewicht</a:t>
            </a:r>
            <a:endParaRPr lang="nl-NL" sz="2000" dirty="0"/>
          </a:p>
        </p:txBody>
      </p:sp>
      <p:sp>
        <p:nvSpPr>
          <p:cNvPr id="21" name="Stroomdiagram: Magnetische schijf 20"/>
          <p:cNvSpPr/>
          <p:nvPr/>
        </p:nvSpPr>
        <p:spPr>
          <a:xfrm>
            <a:off x="1792046" y="4458853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1787098" y="4959625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Tarra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1794777" y="3710343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794777" y="4198314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 gewicht</a:t>
            </a:r>
            <a:endParaRPr lang="nl-NL" sz="2000" dirty="0"/>
          </a:p>
        </p:txBody>
      </p:sp>
      <p:sp>
        <p:nvSpPr>
          <p:cNvPr id="32" name="Stroomdiagram: Magnetische schijf 31"/>
          <p:cNvSpPr/>
          <p:nvPr/>
        </p:nvSpPr>
        <p:spPr>
          <a:xfrm>
            <a:off x="4214675" y="5195380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/>
          <p:cNvSpPr txBox="1"/>
          <p:nvPr/>
        </p:nvSpPr>
        <p:spPr>
          <a:xfrm>
            <a:off x="4227915" y="5680359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95%</a:t>
            </a:r>
            <a:endParaRPr lang="nl-NL" sz="2000" dirty="0"/>
          </a:p>
        </p:txBody>
      </p:sp>
      <p:sp>
        <p:nvSpPr>
          <p:cNvPr id="34" name="Stroomdiagram: Magnetische schijf 33"/>
          <p:cNvSpPr/>
          <p:nvPr/>
        </p:nvSpPr>
        <p:spPr>
          <a:xfrm>
            <a:off x="4214674" y="4464109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4209726" y="4964881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5%</a:t>
            </a:r>
            <a:endParaRPr lang="nl-NL" sz="2000" dirty="0"/>
          </a:p>
        </p:txBody>
      </p:sp>
      <p:sp>
        <p:nvSpPr>
          <p:cNvPr id="36" name="Stroomdiagram: Magnetische schijf 35"/>
          <p:cNvSpPr/>
          <p:nvPr/>
        </p:nvSpPr>
        <p:spPr>
          <a:xfrm>
            <a:off x="4217405" y="3715599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4217405" y="4203570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38" name="Pijl-omhoog 37"/>
          <p:cNvSpPr/>
          <p:nvPr/>
        </p:nvSpPr>
        <p:spPr>
          <a:xfrm>
            <a:off x="3806409" y="3822862"/>
            <a:ext cx="228600" cy="2368773"/>
          </a:xfrm>
          <a:prstGeom prst="upArrow">
            <a:avLst/>
          </a:prstGeom>
          <a:solidFill>
            <a:srgbClr val="C9ADA9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6258933" y="5200636"/>
            <a:ext cx="1844594" cy="1088136"/>
          </a:xfrm>
          <a:prstGeom prst="flowChartMagneticDisk">
            <a:avLst/>
          </a:prstGeom>
          <a:solidFill>
            <a:srgbClr val="F3BF6B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6272173" y="5685615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475 kilo</a:t>
            </a:r>
            <a:endParaRPr lang="nl-NL" sz="2000" dirty="0"/>
          </a:p>
        </p:txBody>
      </p:sp>
      <p:sp>
        <p:nvSpPr>
          <p:cNvPr id="41" name="Stroomdiagram: Magnetische schijf 40"/>
          <p:cNvSpPr/>
          <p:nvPr/>
        </p:nvSpPr>
        <p:spPr>
          <a:xfrm>
            <a:off x="6258932" y="4469365"/>
            <a:ext cx="1844594" cy="1088136"/>
          </a:xfrm>
          <a:prstGeom prst="flowChartMagneticDisk">
            <a:avLst/>
          </a:prstGeom>
          <a:solidFill>
            <a:srgbClr val="D6D488"/>
          </a:solidFill>
          <a:ln>
            <a:solidFill>
              <a:srgbClr val="E59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253984" y="4970137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25 kilo</a:t>
            </a:r>
            <a:endParaRPr lang="nl-NL" sz="2000" dirty="0"/>
          </a:p>
        </p:txBody>
      </p:sp>
      <p:sp>
        <p:nvSpPr>
          <p:cNvPr id="43" name="Stroomdiagram: Magnetische schijf 42"/>
          <p:cNvSpPr/>
          <p:nvPr/>
        </p:nvSpPr>
        <p:spPr>
          <a:xfrm>
            <a:off x="6261663" y="3720855"/>
            <a:ext cx="1844594" cy="1088136"/>
          </a:xfrm>
          <a:prstGeom prst="flowChartMagneticDisk">
            <a:avLst/>
          </a:prstGeom>
          <a:solidFill>
            <a:srgbClr val="CEEB7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Tekstvak 43"/>
          <p:cNvSpPr txBox="1"/>
          <p:nvPr/>
        </p:nvSpPr>
        <p:spPr>
          <a:xfrm>
            <a:off x="6261663" y="4208826"/>
            <a:ext cx="183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500 kilo</a:t>
            </a:r>
            <a:endParaRPr lang="nl-NL" sz="2000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E6377FBA-AFA8-44D4-9F3B-B110BE84AC63}"/>
              </a:ext>
            </a:extLst>
          </p:cNvPr>
          <p:cNvSpPr txBox="1"/>
          <p:nvPr/>
        </p:nvSpPr>
        <p:spPr>
          <a:xfrm>
            <a:off x="811405" y="1498191"/>
            <a:ext cx="3802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</a:rPr>
              <a:t>Korting op het gewicht</a:t>
            </a:r>
          </a:p>
        </p:txBody>
      </p:sp>
      <p:pic>
        <p:nvPicPr>
          <p:cNvPr id="2" name="Afbeelding 1" descr="Let Op Gevaar Waarschuwing · Gratis vectorafbeelding op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603" y="3182"/>
            <a:ext cx="3810732" cy="353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1" grpId="0" animBg="1"/>
      <p:bldP spid="26" grpId="0"/>
      <p:bldP spid="20" grpId="0" animBg="1"/>
      <p:bldP spid="25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Leerdoelen: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1192405" y="1747100"/>
            <a:ext cx="66180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de les hebben we inzicht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Bruto-omzet berekenen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Netto-omzet berekenen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Kortingen over de omzet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Verschillende kortingen</a:t>
            </a:r>
          </a:p>
        </p:txBody>
      </p:sp>
      <p:pic>
        <p:nvPicPr>
          <p:cNvPr id="2" name="Afbeelding 1" descr="leerdoelen groen — Stockfoto © OutStyle #546158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08" y="2685065"/>
            <a:ext cx="4762440" cy="405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394475"/>
            <a:ext cx="941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 = Opbrengst van de verkopen</a:t>
            </a:r>
            <a:endParaRPr lang="nl-NL" sz="28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6" y="1955291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Berekenen omzet = Afzet(q) x prijs per stuk (p)</a:t>
            </a:r>
            <a:endParaRPr lang="nl-NL" sz="2800" dirty="0"/>
          </a:p>
        </p:txBody>
      </p:sp>
      <p:sp>
        <p:nvSpPr>
          <p:cNvPr id="15" name="Rechthoek 14"/>
          <p:cNvSpPr/>
          <p:nvPr/>
        </p:nvSpPr>
        <p:spPr>
          <a:xfrm>
            <a:off x="5864772" y="1973758"/>
            <a:ext cx="2806262" cy="504753"/>
          </a:xfrm>
          <a:prstGeom prst="rect">
            <a:avLst/>
          </a:prstGeom>
          <a:solidFill>
            <a:srgbClr val="DF91DB">
              <a:alpha val="37000"/>
            </a:srgbClr>
          </a:solidFill>
          <a:ln>
            <a:solidFill>
              <a:srgbClr val="DF9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2811884"/>
            <a:ext cx="10380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zonder korting = </a:t>
            </a:r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verkoopprijs</a:t>
            </a:r>
            <a:endParaRPr lang="nl-NL" sz="2800" u="sng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76809" y="3342639"/>
            <a:ext cx="4878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Prijs per stuk met korting =</a:t>
            </a:r>
            <a:endParaRPr lang="nl-NL" sz="2800" dirty="0"/>
          </a:p>
        </p:txBody>
      </p:sp>
      <p:sp>
        <p:nvSpPr>
          <p:cNvPr id="19" name="Tekstvak 18"/>
          <p:cNvSpPr txBox="1"/>
          <p:nvPr/>
        </p:nvSpPr>
        <p:spPr>
          <a:xfrm>
            <a:off x="5496909" y="3322646"/>
            <a:ext cx="3174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u="sng" dirty="0"/>
          </a:p>
        </p:txBody>
      </p:sp>
      <p:sp>
        <p:nvSpPr>
          <p:cNvPr id="20" name="Tekstvak 19"/>
          <p:cNvSpPr txBox="1"/>
          <p:nvPr/>
        </p:nvSpPr>
        <p:spPr>
          <a:xfrm>
            <a:off x="698937" y="5488341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2" name="Tekstvak 21"/>
          <p:cNvSpPr txBox="1"/>
          <p:nvPr/>
        </p:nvSpPr>
        <p:spPr>
          <a:xfrm>
            <a:off x="698936" y="4631748"/>
            <a:ext cx="1571297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Afzet</a:t>
            </a:r>
            <a:endParaRPr lang="nl-NL" sz="2800" dirty="0"/>
          </a:p>
        </p:txBody>
      </p:sp>
      <p:sp>
        <p:nvSpPr>
          <p:cNvPr id="23" name="Vermenigvuldigen 22"/>
          <p:cNvSpPr/>
          <p:nvPr/>
        </p:nvSpPr>
        <p:spPr>
          <a:xfrm>
            <a:off x="2458160" y="4631748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ermenigvuldigen 23"/>
          <p:cNvSpPr/>
          <p:nvPr/>
        </p:nvSpPr>
        <p:spPr>
          <a:xfrm>
            <a:off x="2479811" y="5475533"/>
            <a:ext cx="536028" cy="536028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3225416" y="5475533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7" name="Tekstvak 26"/>
          <p:cNvSpPr txBox="1"/>
          <p:nvPr/>
        </p:nvSpPr>
        <p:spPr>
          <a:xfrm>
            <a:off x="3225416" y="4618940"/>
            <a:ext cx="3174125" cy="523220"/>
          </a:xfrm>
          <a:prstGeom prst="rect">
            <a:avLst/>
          </a:prstGeom>
          <a:solidFill>
            <a:srgbClr val="EB9F95">
              <a:alpha val="61000"/>
            </a:srgb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 </a:t>
            </a:r>
            <a:r>
              <a:rPr lang="nl-NL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verkoopprijs</a:t>
            </a:r>
            <a:endParaRPr lang="nl-NL" sz="2800" dirty="0"/>
          </a:p>
        </p:txBody>
      </p:sp>
      <p:sp>
        <p:nvSpPr>
          <p:cNvPr id="28" name="Gelijk 27"/>
          <p:cNvSpPr/>
          <p:nvPr/>
        </p:nvSpPr>
        <p:spPr>
          <a:xfrm>
            <a:off x="6505899" y="4610727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9" name="Gelijk 28"/>
          <p:cNvSpPr/>
          <p:nvPr/>
        </p:nvSpPr>
        <p:spPr>
          <a:xfrm>
            <a:off x="6505899" y="5488341"/>
            <a:ext cx="504497" cy="536028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7328210" y="4610727"/>
            <a:ext cx="130078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Bruto-</a:t>
            </a:r>
            <a:endParaRPr lang="nl-NL" sz="2800" dirty="0"/>
          </a:p>
        </p:txBody>
      </p:sp>
      <p:sp>
        <p:nvSpPr>
          <p:cNvPr id="34" name="Tekstvak 33"/>
          <p:cNvSpPr txBox="1"/>
          <p:nvPr/>
        </p:nvSpPr>
        <p:spPr>
          <a:xfrm>
            <a:off x="7304053" y="5475533"/>
            <a:ext cx="1261875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Netto-</a:t>
            </a:r>
            <a:endParaRPr lang="nl-NL" sz="2800" dirty="0"/>
          </a:p>
        </p:txBody>
      </p:sp>
      <p:sp>
        <p:nvSpPr>
          <p:cNvPr id="31" name="Tekstvak 30"/>
          <p:cNvSpPr txBox="1"/>
          <p:nvPr/>
        </p:nvSpPr>
        <p:spPr>
          <a:xfrm>
            <a:off x="8409526" y="4610727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  <p:sp>
        <p:nvSpPr>
          <p:cNvPr id="32" name="Tekstvak 31"/>
          <p:cNvSpPr txBox="1"/>
          <p:nvPr/>
        </p:nvSpPr>
        <p:spPr>
          <a:xfrm>
            <a:off x="8409526" y="5475533"/>
            <a:ext cx="1196929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omzet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421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 animBg="1"/>
      <p:bldP spid="17" grpId="0"/>
      <p:bldP spid="18" grpId="0"/>
      <p:bldP spid="19" grpId="0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3" grpId="0" animBg="1"/>
      <p:bldP spid="34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1.5 Omzet</a:t>
            </a:r>
            <a:endParaRPr lang="nl-NL" sz="28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39343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verkoopprijs</a:t>
            </a:r>
            <a:endParaRPr lang="nl-NL" sz="2800" dirty="0"/>
          </a:p>
        </p:txBody>
      </p:sp>
      <p:sp>
        <p:nvSpPr>
          <p:cNvPr id="35" name="Stroomdiagram: Magnetische schijf 34"/>
          <p:cNvSpPr/>
          <p:nvPr/>
        </p:nvSpPr>
        <p:spPr>
          <a:xfrm>
            <a:off x="538828" y="4067828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627774" y="4442619"/>
            <a:ext cx="16459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Nettoverkoopprijs</a:t>
            </a:r>
            <a:endParaRPr lang="nl-NL" dirty="0"/>
          </a:p>
        </p:txBody>
      </p:sp>
      <p:sp>
        <p:nvSpPr>
          <p:cNvPr id="37" name="Stroomdiagram: Magnetische schijf 36"/>
          <p:cNvSpPr/>
          <p:nvPr/>
        </p:nvSpPr>
        <p:spPr>
          <a:xfrm>
            <a:off x="536705" y="335448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701022" y="3841340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39" name="Stroomdiagram: Magnetische schijf 38"/>
          <p:cNvSpPr/>
          <p:nvPr/>
        </p:nvSpPr>
        <p:spPr>
          <a:xfrm>
            <a:off x="536685" y="2676352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/>
          <p:cNvSpPr txBox="1"/>
          <p:nvPr/>
        </p:nvSpPr>
        <p:spPr>
          <a:xfrm>
            <a:off x="536685" y="3017805"/>
            <a:ext cx="1844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 smtClean="0"/>
              <a:t>Brutoverkoop</a:t>
            </a:r>
            <a:r>
              <a:rPr lang="nl-NL" sz="2000" dirty="0" smtClean="0"/>
              <a:t>-prijs</a:t>
            </a:r>
            <a:endParaRPr lang="nl-NL" sz="2000" dirty="0"/>
          </a:p>
        </p:txBody>
      </p:sp>
      <p:sp>
        <p:nvSpPr>
          <p:cNvPr id="41" name="Pijl-omhoog 40"/>
          <p:cNvSpPr/>
          <p:nvPr/>
        </p:nvSpPr>
        <p:spPr>
          <a:xfrm rot="10800000">
            <a:off x="2511402" y="2724674"/>
            <a:ext cx="228600" cy="2368773"/>
          </a:xfrm>
          <a:prstGeom prst="upArrow">
            <a:avLst/>
          </a:prstGeom>
          <a:solidFill>
            <a:srgbClr val="7030A0"/>
          </a:solidFill>
          <a:ln>
            <a:solidFill>
              <a:srgbClr val="CFA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Stroomdiagram: Magnetische schijf 41"/>
          <p:cNvSpPr/>
          <p:nvPr/>
        </p:nvSpPr>
        <p:spPr>
          <a:xfrm>
            <a:off x="3015706" y="4066146"/>
            <a:ext cx="1844594" cy="1088136"/>
          </a:xfrm>
          <a:prstGeom prst="flowChartMagneticDisk">
            <a:avLst/>
          </a:prstGeom>
          <a:solidFill>
            <a:srgbClr val="FE74D0"/>
          </a:solidFill>
          <a:ln>
            <a:solidFill>
              <a:srgbClr val="D688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kstvak 42"/>
          <p:cNvSpPr txBox="1"/>
          <p:nvPr/>
        </p:nvSpPr>
        <p:spPr>
          <a:xfrm>
            <a:off x="3095087" y="4579436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44" name="Stroomdiagram: Magnetische schijf 43"/>
          <p:cNvSpPr/>
          <p:nvPr/>
        </p:nvSpPr>
        <p:spPr>
          <a:xfrm>
            <a:off x="3015669" y="3364993"/>
            <a:ext cx="1844594" cy="1088136"/>
          </a:xfrm>
          <a:prstGeom prst="flowChartMagneticDisk">
            <a:avLst/>
          </a:prstGeom>
          <a:solidFill>
            <a:srgbClr val="D688D2"/>
          </a:solidFill>
          <a:ln>
            <a:solidFill>
              <a:srgbClr val="C10D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3209386" y="383965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46" name="Stroomdiagram: Magnetische schijf 45"/>
          <p:cNvSpPr/>
          <p:nvPr/>
        </p:nvSpPr>
        <p:spPr>
          <a:xfrm>
            <a:off x="3013563" y="2674670"/>
            <a:ext cx="1844594" cy="1088136"/>
          </a:xfrm>
          <a:prstGeom prst="flowChartMagneticDisk">
            <a:avLst/>
          </a:prstGeom>
          <a:solidFill>
            <a:srgbClr val="C10DC1"/>
          </a:solidFill>
          <a:ln>
            <a:solidFill>
              <a:srgbClr val="FE74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/>
          <p:cNvSpPr txBox="1"/>
          <p:nvPr/>
        </p:nvSpPr>
        <p:spPr>
          <a:xfrm>
            <a:off x="3032478" y="3152746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6716924" y="1445485"/>
            <a:ext cx="232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Bouwstenen omzet</a:t>
            </a:r>
            <a:endParaRPr lang="nl-NL" sz="2800" dirty="0"/>
          </a:p>
        </p:txBody>
      </p:sp>
      <p:sp>
        <p:nvSpPr>
          <p:cNvPr id="49" name="Stroomdiagram: Magnetische schijf 48"/>
          <p:cNvSpPr/>
          <p:nvPr/>
        </p:nvSpPr>
        <p:spPr>
          <a:xfrm>
            <a:off x="5736193" y="4071413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ekstvak 49"/>
          <p:cNvSpPr txBox="1"/>
          <p:nvPr/>
        </p:nvSpPr>
        <p:spPr>
          <a:xfrm>
            <a:off x="5806121" y="4558667"/>
            <a:ext cx="16459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Netto-omzet</a:t>
            </a:r>
            <a:endParaRPr lang="nl-NL" dirty="0"/>
          </a:p>
        </p:txBody>
      </p:sp>
      <p:sp>
        <p:nvSpPr>
          <p:cNvPr id="51" name="Stroomdiagram: Magnetische schijf 50"/>
          <p:cNvSpPr/>
          <p:nvPr/>
        </p:nvSpPr>
        <p:spPr>
          <a:xfrm>
            <a:off x="5734070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51"/>
          <p:cNvSpPr txBox="1"/>
          <p:nvPr/>
        </p:nvSpPr>
        <p:spPr>
          <a:xfrm>
            <a:off x="5898387" y="3844925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53" name="Stroomdiagram: Magnetische schijf 52"/>
          <p:cNvSpPr/>
          <p:nvPr/>
        </p:nvSpPr>
        <p:spPr>
          <a:xfrm>
            <a:off x="5734050" y="2679937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Tekstvak 53"/>
          <p:cNvSpPr txBox="1"/>
          <p:nvPr/>
        </p:nvSpPr>
        <p:spPr>
          <a:xfrm>
            <a:off x="5734050" y="3098509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Bruto-omzet</a:t>
            </a:r>
            <a:endParaRPr lang="nl-NL" sz="2000" dirty="0"/>
          </a:p>
        </p:txBody>
      </p:sp>
      <p:sp>
        <p:nvSpPr>
          <p:cNvPr id="55" name="Pijl-omhoog 54"/>
          <p:cNvSpPr/>
          <p:nvPr/>
        </p:nvSpPr>
        <p:spPr>
          <a:xfrm rot="10800000">
            <a:off x="7708767" y="2717749"/>
            <a:ext cx="228600" cy="2368773"/>
          </a:xfrm>
          <a:prstGeom prst="upArrow">
            <a:avLst/>
          </a:prstGeom>
          <a:solidFill>
            <a:srgbClr val="792D25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Stroomdiagram: Magnetische schijf 55"/>
          <p:cNvSpPr/>
          <p:nvPr/>
        </p:nvSpPr>
        <p:spPr>
          <a:xfrm>
            <a:off x="8213071" y="4059221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8292452" y="4572511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58" name="Stroomdiagram: Magnetische schijf 57"/>
          <p:cNvSpPr/>
          <p:nvPr/>
        </p:nvSpPr>
        <p:spPr>
          <a:xfrm>
            <a:off x="8213034" y="3358068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ekstvak 58"/>
          <p:cNvSpPr txBox="1"/>
          <p:nvPr/>
        </p:nvSpPr>
        <p:spPr>
          <a:xfrm>
            <a:off x="8406751" y="3832733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60" name="Stroomdiagram: Magnetische schijf 59"/>
          <p:cNvSpPr/>
          <p:nvPr/>
        </p:nvSpPr>
        <p:spPr>
          <a:xfrm>
            <a:off x="8210928" y="2667745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/>
          <p:cNvSpPr txBox="1"/>
          <p:nvPr/>
        </p:nvSpPr>
        <p:spPr>
          <a:xfrm>
            <a:off x="8229843" y="3145821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3444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 animBg="1"/>
      <p:bldP spid="43" grpId="0"/>
      <p:bldP spid="44" grpId="0" animBg="1"/>
      <p:bldP spid="45" grpId="0"/>
      <p:bldP spid="46" grpId="0" animBg="1"/>
      <p:bldP spid="47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8" grpId="0" animBg="1"/>
      <p:bldP spid="59" grpId="0"/>
      <p:bldP spid="60" grpId="0" animBg="1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9" y="815191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Kortingen</a:t>
            </a:r>
            <a:endParaRPr lang="nl-NL" sz="2800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70947" y="1494955"/>
            <a:ext cx="11000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Kortingen zijn er in verschillende vormen: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rabat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standaard korting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ctiekorting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of promotiekorting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korting vooruitbetaling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orting jaarbetaling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wantum korting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korting bij afname van grote hoeveelheid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onuskorting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afzetvergoeding of omzetbonus, korting als er gedurende een periode (vaak 1 jaar) een bepaalde afname is gedaan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lantkorting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korting per specifieke klant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r>
              <a:rPr lang="nl-NL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taffelkorting</a:t>
            </a:r>
            <a:r>
              <a:rPr lang="nl-NL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korting die oploopt als je meer producten afneemt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968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71252" y="792108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Voorbeeld 1</a:t>
            </a:r>
            <a:endParaRPr 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29514" y="1525732"/>
            <a:ext cx="104643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Accountmanager Richard verkoopt aan het Albeda 20 printers met een catalogusprijs van € 1080,-- per stuk. Met het Albeda heeft hij afgesproken dat ze een korting krijgen van 6%.</a:t>
            </a:r>
          </a:p>
          <a:p>
            <a:endParaRPr lang="nl-NL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AutoNum type="alphaLcParenR"/>
            </a:pP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 de bruto-omzet</a:t>
            </a:r>
          </a:p>
          <a:p>
            <a:pPr marL="457200" indent="-457200">
              <a:buAutoNum type="alphaLcParenR"/>
            </a:pPr>
            <a:r>
              <a:rPr lang="nl-NL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Bereken de netto-omzet</a:t>
            </a:r>
            <a:endParaRPr lang="nl-NL" sz="20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306" y="2851514"/>
            <a:ext cx="4954774" cy="98551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29514" y="3577757"/>
            <a:ext cx="1063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Uitwerking a</a:t>
            </a:r>
          </a:p>
          <a:p>
            <a:r>
              <a:rPr lang="nl-NL" sz="2000" dirty="0" smtClean="0"/>
              <a:t>Bruto-omzet = Afzet x bruto verkoopprijs = 20 x € 1080 = € 21.600.--</a:t>
            </a:r>
            <a:endParaRPr lang="nl-NL" sz="20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29514" y="4285643"/>
            <a:ext cx="10632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Uitwerking b</a:t>
            </a:r>
          </a:p>
          <a:p>
            <a:r>
              <a:rPr lang="nl-NL" sz="2000" dirty="0" smtClean="0"/>
              <a:t>Netto-omzet = Afzet x netto verkoopprijs </a:t>
            </a:r>
          </a:p>
          <a:p>
            <a:r>
              <a:rPr lang="nl-NL" sz="2000" dirty="0" smtClean="0"/>
              <a:t>Netto verkoopprijs = € 1080 – 6% = € 1080 / 100 x 94 = € 1015,20</a:t>
            </a:r>
          </a:p>
          <a:p>
            <a:r>
              <a:rPr lang="nl-NL" sz="2000" dirty="0" smtClean="0"/>
              <a:t>Netto-omzet = 20 x € 1015,20 = € 20.304.—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29514" y="5562461"/>
            <a:ext cx="9423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of</a:t>
            </a:r>
          </a:p>
          <a:p>
            <a:r>
              <a:rPr lang="nl-NL" sz="2000" dirty="0"/>
              <a:t>De korting is 6% van € 21.600 (bruto-omzet) = € 1.296,--</a:t>
            </a:r>
          </a:p>
          <a:p>
            <a:r>
              <a:rPr lang="nl-NL" sz="2000" dirty="0"/>
              <a:t>Netto-omzet is dan € 21.600 - € 1296 = € 21.304</a:t>
            </a:r>
          </a:p>
        </p:txBody>
      </p:sp>
      <p:sp>
        <p:nvSpPr>
          <p:cNvPr id="9" name="Ovaal 8"/>
          <p:cNvSpPr/>
          <p:nvPr/>
        </p:nvSpPr>
        <p:spPr>
          <a:xfrm>
            <a:off x="6331306" y="1642995"/>
            <a:ext cx="1271751" cy="294326"/>
          </a:xfrm>
          <a:prstGeom prst="ellipse">
            <a:avLst/>
          </a:prstGeom>
          <a:solidFill>
            <a:srgbClr val="EB9F9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8808693" y="1502760"/>
            <a:ext cx="1271751" cy="430924"/>
          </a:xfrm>
          <a:prstGeom prst="ellipse">
            <a:avLst/>
          </a:prstGeom>
          <a:solidFill>
            <a:srgbClr val="EB9F9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529514" y="1910416"/>
            <a:ext cx="1271751" cy="430924"/>
          </a:xfrm>
          <a:prstGeom prst="ellipse">
            <a:avLst/>
          </a:prstGeom>
          <a:solidFill>
            <a:srgbClr val="EB9F9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8026687" y="1831255"/>
            <a:ext cx="1271751" cy="430924"/>
          </a:xfrm>
          <a:prstGeom prst="ellipse">
            <a:avLst/>
          </a:prstGeom>
          <a:solidFill>
            <a:srgbClr val="EB9F9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37255" y="2125878"/>
            <a:ext cx="1271751" cy="430924"/>
          </a:xfrm>
          <a:prstGeom prst="ellipse">
            <a:avLst/>
          </a:prstGeom>
          <a:solidFill>
            <a:srgbClr val="EB9F9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79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oomdiagram: Magnetische schijf 21"/>
          <p:cNvSpPr/>
          <p:nvPr/>
        </p:nvSpPr>
        <p:spPr>
          <a:xfrm>
            <a:off x="3272619" y="4219529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342547" y="4706783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Netto-omzet</a:t>
            </a:r>
            <a:endParaRPr lang="nl-NL" sz="2000" dirty="0"/>
          </a:p>
        </p:txBody>
      </p:sp>
      <p:sp>
        <p:nvSpPr>
          <p:cNvPr id="20" name="Stroomdiagram: Magnetische schijf 19"/>
          <p:cNvSpPr/>
          <p:nvPr/>
        </p:nvSpPr>
        <p:spPr>
          <a:xfrm>
            <a:off x="5156976" y="5702359"/>
            <a:ext cx="1844594" cy="1088136"/>
          </a:xfrm>
          <a:prstGeom prst="flowChartMagneticDisk">
            <a:avLst/>
          </a:prstGeom>
          <a:solidFill>
            <a:srgbClr val="FBE5E1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5256313" y="6107927"/>
            <a:ext cx="164591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Omzet </a:t>
            </a:r>
            <a:r>
              <a:rPr lang="nl-NL" sz="2000" dirty="0" err="1" smtClean="0"/>
              <a:t>incl</a:t>
            </a:r>
            <a:r>
              <a:rPr lang="nl-NL" sz="2000" dirty="0" smtClean="0"/>
              <a:t> btw</a:t>
            </a:r>
            <a:endParaRPr lang="nl-NL" sz="2000" dirty="0"/>
          </a:p>
        </p:txBody>
      </p:sp>
      <p:sp>
        <p:nvSpPr>
          <p:cNvPr id="18" name="Stroomdiagram: Magnetische schijf 17"/>
          <p:cNvSpPr/>
          <p:nvPr/>
        </p:nvSpPr>
        <p:spPr>
          <a:xfrm>
            <a:off x="5154855" y="4971709"/>
            <a:ext cx="1844594" cy="1088136"/>
          </a:xfrm>
          <a:prstGeom prst="flowChartMagneticDisk">
            <a:avLst/>
          </a:prstGeom>
          <a:solidFill>
            <a:srgbClr val="F8CDC4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5224783" y="5458963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BTW</a:t>
            </a:r>
            <a:endParaRPr lang="nl-NL" sz="200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Com Cal 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1 Omzet en winst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861335" y="619242"/>
            <a:ext cx="499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BTW </a:t>
            </a:r>
            <a:endParaRPr 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529514" y="1281578"/>
            <a:ext cx="10632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Over de verkopen is elke onderneming verplicht om btw in rekening te brengen.</a:t>
            </a:r>
            <a:endParaRPr lang="nl-NL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861335" y="1869949"/>
            <a:ext cx="8192815" cy="523220"/>
          </a:xfrm>
          <a:prstGeom prst="rect">
            <a:avLst/>
          </a:prstGeom>
          <a:solidFill>
            <a:srgbClr val="F3AD9F">
              <a:alpha val="61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Netto-omzet + BTW = omzet inclusief btw </a:t>
            </a:r>
            <a:endParaRPr lang="nl-NL" sz="2800" dirty="0"/>
          </a:p>
        </p:txBody>
      </p:sp>
      <p:sp>
        <p:nvSpPr>
          <p:cNvPr id="14" name="Stroomdiagram: Magnetische schijf 13"/>
          <p:cNvSpPr/>
          <p:nvPr/>
        </p:nvSpPr>
        <p:spPr>
          <a:xfrm>
            <a:off x="3271525" y="3492261"/>
            <a:ext cx="1844594" cy="1088136"/>
          </a:xfrm>
          <a:prstGeom prst="flowChartMagneticDisk">
            <a:avLst/>
          </a:prstGeom>
          <a:solidFill>
            <a:srgbClr val="E24E3E"/>
          </a:solidFill>
          <a:ln>
            <a:solidFill>
              <a:srgbClr val="F3A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435842" y="3979118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Korting</a:t>
            </a:r>
            <a:endParaRPr lang="nl-NL" sz="2000" dirty="0"/>
          </a:p>
        </p:txBody>
      </p:sp>
      <p:sp>
        <p:nvSpPr>
          <p:cNvPr id="16" name="Stroomdiagram: Magnetische schijf 15"/>
          <p:cNvSpPr/>
          <p:nvPr/>
        </p:nvSpPr>
        <p:spPr>
          <a:xfrm>
            <a:off x="3271505" y="2814130"/>
            <a:ext cx="1844594" cy="1088136"/>
          </a:xfrm>
          <a:prstGeom prst="flowChartMagneticDisk">
            <a:avLst/>
          </a:prstGeom>
          <a:solidFill>
            <a:srgbClr val="A85136"/>
          </a:solidFill>
          <a:ln>
            <a:solidFill>
              <a:srgbClr val="E24E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271505" y="3232702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Bruto-omzet</a:t>
            </a:r>
            <a:endParaRPr lang="nl-NL" sz="2000" dirty="0"/>
          </a:p>
        </p:txBody>
      </p:sp>
      <p:sp>
        <p:nvSpPr>
          <p:cNvPr id="24" name="Stroomdiagram: Magnetische schijf 23"/>
          <p:cNvSpPr/>
          <p:nvPr/>
        </p:nvSpPr>
        <p:spPr>
          <a:xfrm>
            <a:off x="5152734" y="4276343"/>
            <a:ext cx="1844594" cy="1088136"/>
          </a:xfrm>
          <a:prstGeom prst="flowChartMagneticDisk">
            <a:avLst/>
          </a:prstGeom>
          <a:solidFill>
            <a:srgbClr val="F3AD9F"/>
          </a:solidFill>
          <a:ln>
            <a:solidFill>
              <a:srgbClr val="A851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5222662" y="4763597"/>
            <a:ext cx="16459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Netto-omzet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1892901" y="4644461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98%</a:t>
            </a:r>
            <a:endParaRPr lang="nl-NL" sz="2000" dirty="0"/>
          </a:p>
        </p:txBody>
      </p:sp>
      <p:sp>
        <p:nvSpPr>
          <p:cNvPr id="27" name="Tekstvak 26"/>
          <p:cNvSpPr txBox="1"/>
          <p:nvPr/>
        </p:nvSpPr>
        <p:spPr>
          <a:xfrm>
            <a:off x="2007200" y="3904683"/>
            <a:ext cx="1417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2%</a:t>
            </a:r>
            <a:endParaRPr lang="nl-NL" sz="2000" dirty="0"/>
          </a:p>
        </p:txBody>
      </p:sp>
      <p:sp>
        <p:nvSpPr>
          <p:cNvPr id="28" name="Tekstvak 27"/>
          <p:cNvSpPr txBox="1"/>
          <p:nvPr/>
        </p:nvSpPr>
        <p:spPr>
          <a:xfrm>
            <a:off x="1830292" y="3217771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  <p:sp>
        <p:nvSpPr>
          <p:cNvPr id="29" name="Tekstvak 28"/>
          <p:cNvSpPr txBox="1"/>
          <p:nvPr/>
        </p:nvSpPr>
        <p:spPr>
          <a:xfrm>
            <a:off x="6936388" y="6175830"/>
            <a:ext cx="1645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109%/121%</a:t>
            </a:r>
            <a:endParaRPr lang="nl-NL" sz="2000" dirty="0"/>
          </a:p>
        </p:txBody>
      </p:sp>
      <p:sp>
        <p:nvSpPr>
          <p:cNvPr id="30" name="Tekstvak 29"/>
          <p:cNvSpPr txBox="1"/>
          <p:nvPr/>
        </p:nvSpPr>
        <p:spPr>
          <a:xfrm>
            <a:off x="6787935" y="5436052"/>
            <a:ext cx="1667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9%/21%</a:t>
            </a:r>
            <a:endParaRPr lang="nl-NL" sz="2000" dirty="0"/>
          </a:p>
        </p:txBody>
      </p:sp>
      <p:sp>
        <p:nvSpPr>
          <p:cNvPr id="31" name="Tekstvak 30"/>
          <p:cNvSpPr txBox="1"/>
          <p:nvPr/>
        </p:nvSpPr>
        <p:spPr>
          <a:xfrm>
            <a:off x="6526949" y="4749140"/>
            <a:ext cx="1844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/>
              <a:t>100%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2392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0" grpId="0" animBg="1"/>
      <p:bldP spid="21" grpId="0"/>
      <p:bldP spid="18" grpId="0" animBg="1"/>
      <p:bldP spid="19" grpId="0"/>
      <p:bldP spid="14" grpId="0" animBg="1"/>
      <p:bldP spid="15" grpId="0"/>
      <p:bldP spid="16" grpId="0" animBg="1"/>
      <p:bldP spid="17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8346</TotalTime>
  <Words>722</Words>
  <Application>Microsoft Office PowerPoint</Application>
  <PresentationFormat>Breedbeeld</PresentationFormat>
  <Paragraphs>171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304</cp:revision>
  <cp:lastPrinted>2019-06-03T09:17:46Z</cp:lastPrinted>
  <dcterms:created xsi:type="dcterms:W3CDTF">2019-04-01T11:59:48Z</dcterms:created>
  <dcterms:modified xsi:type="dcterms:W3CDTF">2019-09-27T08:09:17Z</dcterms:modified>
</cp:coreProperties>
</file>